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x="18288000" cy="10287000"/>
  <p:notesSz cx="6858000" cy="9144000"/>
  <p:embeddedFontLst>
    <p:embeddedFont>
      <p:font typeface="Anton" charset="1" panose="00000500000000000000"/>
      <p:regular r:id="rId16"/>
    </p:embeddedFont>
    <p:embeddedFont>
      <p:font typeface="Montserrat Bold" charset="1" panose="00000800000000000000"/>
      <p:regular r:id="rId17"/>
    </p:embeddedFont>
    <p:embeddedFont>
      <p:font typeface="Montserrat" charset="1" panose="00000500000000000000"/>
      <p:regular r:id="rId18"/>
    </p:embeddedFont>
    <p:embeddedFont>
      <p:font typeface="Open Sans" charset="1" panose="000000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502366" y="4545229"/>
            <a:ext cx="15989576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000"/>
              </a:lnSpc>
            </a:pPr>
            <a:r>
              <a:rPr lang="en-US" sz="15000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BRIGHT TV VIEWERSHIP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241813" y="8802151"/>
            <a:ext cx="3086100" cy="308610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6241813" y="8440825"/>
            <a:ext cx="1191540" cy="119154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28916" y="9058516"/>
            <a:ext cx="399568" cy="399568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16241813" y="1882401"/>
            <a:ext cx="712885" cy="712885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1539033" y="3636533"/>
            <a:ext cx="4051154" cy="737246"/>
            <a:chOff x="0" y="0"/>
            <a:chExt cx="2233162" cy="4064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2233162" cy="406400"/>
            </a:xfrm>
            <a:custGeom>
              <a:avLst/>
              <a:gdLst/>
              <a:ahLst/>
              <a:cxnLst/>
              <a:rect r="r" b="b" t="t" l="l"/>
              <a:pathLst>
                <a:path h="406400" w="2233162">
                  <a:moveTo>
                    <a:pt x="2029962" y="0"/>
                  </a:moveTo>
                  <a:cubicBezTo>
                    <a:pt x="2142186" y="0"/>
                    <a:pt x="2233162" y="90976"/>
                    <a:pt x="2233162" y="203200"/>
                  </a:cubicBezTo>
                  <a:cubicBezTo>
                    <a:pt x="2233162" y="315424"/>
                    <a:pt x="2142186" y="406400"/>
                    <a:pt x="202996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-47625"/>
              <a:ext cx="2233162" cy="454025"/>
            </a:xfrm>
            <a:prstGeom prst="rect">
              <a:avLst/>
            </a:prstGeom>
          </p:spPr>
          <p:txBody>
            <a:bodyPr anchor="ctr" rtlCol="false" tIns="31690" lIns="31690" bIns="31690" rIns="31690"/>
            <a:lstStyle/>
            <a:p>
              <a:pPr algn="ctr" marL="0" indent="0" lvl="0">
                <a:lnSpc>
                  <a:spcPts val="32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1708065" y="3774734"/>
            <a:ext cx="3468159" cy="413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6"/>
              </a:lnSpc>
            </a:pPr>
            <a:r>
              <a:rPr lang="en-US" sz="2454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By Annah Mokalapa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333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885863" y="3538238"/>
            <a:ext cx="14516274" cy="39126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66"/>
              </a:lnSpc>
            </a:pPr>
            <a:r>
              <a:rPr lang="en-US" sz="25721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08229" y="1107281"/>
            <a:ext cx="927891" cy="330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569264" y="1107281"/>
            <a:ext cx="927891" cy="330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30299" y="1107281"/>
            <a:ext cx="1149472" cy="330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50074" y="7337582"/>
            <a:ext cx="7680225" cy="471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17"/>
              </a:lnSpc>
            </a:pPr>
            <a:r>
              <a:rPr lang="en-US" sz="2797" spc="179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2024 Data Analysis Presentation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6241813" y="8802151"/>
            <a:ext cx="3086100" cy="308610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6241813" y="8440825"/>
            <a:ext cx="1191540" cy="1191540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28916" y="9058516"/>
            <a:ext cx="399568" cy="399568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6402137" y="1525959"/>
            <a:ext cx="712885" cy="712885"/>
            <a:chOff x="0" y="0"/>
            <a:chExt cx="812800" cy="812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2175205" y="2696218"/>
            <a:ext cx="3438827" cy="737246"/>
            <a:chOff x="0" y="0"/>
            <a:chExt cx="1895622" cy="4064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895622" cy="406400"/>
            </a:xfrm>
            <a:custGeom>
              <a:avLst/>
              <a:gdLst/>
              <a:ahLst/>
              <a:cxnLst/>
              <a:rect r="r" b="b" t="t" l="l"/>
              <a:pathLst>
                <a:path h="406400" w="1895622">
                  <a:moveTo>
                    <a:pt x="1692422" y="0"/>
                  </a:moveTo>
                  <a:cubicBezTo>
                    <a:pt x="1804646" y="0"/>
                    <a:pt x="1895622" y="90976"/>
                    <a:pt x="1895622" y="203200"/>
                  </a:cubicBezTo>
                  <a:cubicBezTo>
                    <a:pt x="1895622" y="315424"/>
                    <a:pt x="1804646" y="406400"/>
                    <a:pt x="1692422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28" id="28"/>
            <p:cNvSpPr txBox="true"/>
            <p:nvPr/>
          </p:nvSpPr>
          <p:spPr>
            <a:xfrm>
              <a:off x="0" y="-47625"/>
              <a:ext cx="1895622" cy="454025"/>
            </a:xfrm>
            <a:prstGeom prst="rect">
              <a:avLst/>
            </a:prstGeom>
          </p:spPr>
          <p:txBody>
            <a:bodyPr anchor="ctr" rtlCol="false" tIns="31690" lIns="31690" bIns="31690" rIns="31690"/>
            <a:lstStyle/>
            <a:p>
              <a:pPr algn="ctr" marL="0" indent="0" lvl="0">
                <a:lnSpc>
                  <a:spcPts val="322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2344237" y="2834418"/>
            <a:ext cx="3100763" cy="413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6"/>
              </a:lnSpc>
            </a:pPr>
            <a:r>
              <a:rPr lang="en-US" sz="2454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See You Next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551030" y="4349936"/>
            <a:ext cx="11381566" cy="1138156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64467" y="2185400"/>
            <a:ext cx="7072900" cy="70729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4906" r="0" b="-24906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9144000" y="7727421"/>
            <a:ext cx="1038609" cy="1038609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530629" y="2518924"/>
            <a:ext cx="7804044" cy="2869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USER TREND ANALYSIS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131574" y="6096262"/>
            <a:ext cx="4870522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</a:p>
        </p:txBody>
      </p:sp>
      <p:sp>
        <p:nvSpPr>
          <p:cNvPr name="TextBox 21" id="21"/>
          <p:cNvSpPr txBox="true"/>
          <p:nvPr/>
        </p:nvSpPr>
        <p:spPr>
          <a:xfrm rot="0">
            <a:off x="6708229" y="1107281"/>
            <a:ext cx="927891" cy="330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569264" y="1107281"/>
            <a:ext cx="927891" cy="330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430299" y="1107281"/>
            <a:ext cx="1149472" cy="330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1525453" y="6764664"/>
            <a:ext cx="5466292" cy="389240"/>
            <a:chOff x="0" y="0"/>
            <a:chExt cx="7288389" cy="518986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794360" y="-17736"/>
              <a:ext cx="6494029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Race % Participation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525453" y="7407858"/>
            <a:ext cx="5466292" cy="389240"/>
            <a:chOff x="0" y="0"/>
            <a:chExt cx="7288389" cy="518986"/>
          </a:xfrm>
        </p:grpSpPr>
        <p:grpSp>
          <p:nvGrpSpPr>
            <p:cNvPr name="Group 30" id="30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31" id="3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32" id="32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3" id="33"/>
            <p:cNvSpPr txBox="true"/>
            <p:nvPr/>
          </p:nvSpPr>
          <p:spPr>
            <a:xfrm rot="0">
              <a:off x="794360" y="-17736"/>
              <a:ext cx="6494029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Province Participation 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1535804" y="8051052"/>
            <a:ext cx="5466292" cy="389240"/>
            <a:chOff x="0" y="0"/>
            <a:chExt cx="7288389" cy="518986"/>
          </a:xfrm>
        </p:grpSpPr>
        <p:grpSp>
          <p:nvGrpSpPr>
            <p:cNvPr name="Group 35" id="35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36" id="3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37" id="37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8" id="38"/>
            <p:cNvSpPr txBox="true"/>
            <p:nvPr/>
          </p:nvSpPr>
          <p:spPr>
            <a:xfrm rot="0">
              <a:off x="794360" y="-17736"/>
              <a:ext cx="6494029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Gender participation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1535804" y="6121470"/>
            <a:ext cx="5466292" cy="389240"/>
            <a:chOff x="0" y="0"/>
            <a:chExt cx="7288389" cy="518986"/>
          </a:xfrm>
        </p:grpSpPr>
        <p:grpSp>
          <p:nvGrpSpPr>
            <p:cNvPr name="Group 40" id="40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41" id="4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42" id="42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43" id="43"/>
            <p:cNvSpPr txBox="true"/>
            <p:nvPr/>
          </p:nvSpPr>
          <p:spPr>
            <a:xfrm rot="0">
              <a:off x="794360" y="-17736"/>
              <a:ext cx="6494029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Age Demographics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257305" y="3622067"/>
            <a:ext cx="9001995" cy="14393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AGE DEMOGRAPHICS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8986164" y="7464983"/>
            <a:ext cx="6224217" cy="817865"/>
            <a:chOff x="0" y="0"/>
            <a:chExt cx="8298956" cy="1090486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794360" y="-17736"/>
              <a:ext cx="7504595" cy="1108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38% of the Segmentation is SPORTS 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257305" y="6309750"/>
            <a:ext cx="2011365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Make Data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80591" y="5371474"/>
            <a:ext cx="7185408" cy="12716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06"/>
              </a:lnSpc>
              <a:spcBef>
                <a:spcPct val="0"/>
              </a:spcBef>
            </a:pPr>
            <a:r>
              <a:rPr lang="en-US" b="true" sz="2433" spc="155" strike="noStrike" u="none">
                <a:solidFill>
                  <a:srgbClr val="FFFFFF">
                    <a:alpha val="80000"/>
                  </a:srgbClr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States that Adults Aged 36 - 55 contribute the most in terms of viewership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pic>
        <p:nvPicPr>
          <p:cNvPr name="Picture 19" id="19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375626" y="1296945"/>
            <a:ext cx="9074843" cy="8732789"/>
          </a:xfrm>
          <a:prstGeom prst="rect">
            <a:avLst/>
          </a:prstGeom>
        </p:spPr>
      </p:pic>
      <p:sp>
        <p:nvSpPr>
          <p:cNvPr name="TextBox 20" id="20"/>
          <p:cNvSpPr txBox="true"/>
          <p:nvPr/>
        </p:nvSpPr>
        <p:spPr>
          <a:xfrm rot="0">
            <a:off x="8257305" y="5409574"/>
            <a:ext cx="1793661" cy="871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01"/>
              </a:lnSpc>
            </a:pPr>
            <a:r>
              <a:rPr lang="en-US" sz="5667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56%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15724263" y="1135856"/>
            <a:ext cx="997371" cy="997371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728489" y="2564442"/>
            <a:ext cx="7038635" cy="2869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“RACE” DEMOGRAPHICS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728489" y="5719175"/>
            <a:ext cx="7038635" cy="389240"/>
            <a:chOff x="0" y="0"/>
            <a:chExt cx="9384847" cy="518986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794360" y="-17736"/>
              <a:ext cx="8590487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 African viewer contributes 42.5%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708229" y="1107281"/>
            <a:ext cx="927891" cy="330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569264" y="1107281"/>
            <a:ext cx="927891" cy="330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About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430299" y="1107281"/>
            <a:ext cx="1149472" cy="330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Contact</a:t>
            </a: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684649" y="1681577"/>
            <a:ext cx="9448658" cy="8378500"/>
          </a:xfrm>
          <a:prstGeom prst="rect">
            <a:avLst/>
          </a:prstGeom>
        </p:spPr>
      </p:pic>
      <p:grpSp>
        <p:nvGrpSpPr>
          <p:cNvPr name="Group 18" id="18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6222949" y="1135856"/>
            <a:ext cx="997371" cy="997371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935019" y="6675384"/>
            <a:ext cx="7038635" cy="1246490"/>
            <a:chOff x="0" y="0"/>
            <a:chExt cx="9384847" cy="1661986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794360" y="-17736"/>
              <a:ext cx="8590487" cy="1679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Top 3 segmentation is Sports, Music and Entertainment , Sports leading the segementation by 26%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7308506" y="1143218"/>
            <a:ext cx="9795833" cy="10892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53"/>
              </a:lnSpc>
            </a:pPr>
            <a:r>
              <a:rPr lang="en-US" sz="7211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PROVINCE % SEGMENTATION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105361" y="3126504"/>
            <a:ext cx="5628447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Gauteng Leading Viewership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pic>
        <p:nvPicPr>
          <p:cNvPr name="Picture 13" id="1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-491574" y="1524517"/>
            <a:ext cx="9648224" cy="8205288"/>
          </a:xfrm>
          <a:prstGeom prst="rect">
            <a:avLst/>
          </a:prstGeom>
        </p:spPr>
      </p:pic>
      <p:grpSp>
        <p:nvGrpSpPr>
          <p:cNvPr name="Group 14" id="14"/>
          <p:cNvGrpSpPr/>
          <p:nvPr/>
        </p:nvGrpSpPr>
        <p:grpSpPr>
          <a:xfrm rot="0">
            <a:off x="8528842" y="2704991"/>
            <a:ext cx="2011365" cy="1305098"/>
            <a:chOff x="0" y="0"/>
            <a:chExt cx="2681820" cy="1740131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1203408"/>
              <a:ext cx="2681820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Make Data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9525"/>
              <a:ext cx="2391548" cy="11594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801"/>
                </a:lnSpc>
              </a:pPr>
              <a:r>
                <a:rPr lang="en-US" sz="5667">
                  <a:solidFill>
                    <a:srgbClr val="FF4454"/>
                  </a:solidFill>
                  <a:latin typeface="Anton"/>
                  <a:ea typeface="Anton"/>
                  <a:cs typeface="Anton"/>
                  <a:sym typeface="Anton"/>
                </a:rPr>
                <a:t>35%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4392452" y="6006160"/>
            <a:ext cx="997371" cy="997371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8528842" y="4984107"/>
            <a:ext cx="4573253" cy="389240"/>
            <a:chOff x="0" y="0"/>
            <a:chExt cx="6097670" cy="518986"/>
          </a:xfrm>
        </p:grpSpPr>
        <p:grpSp>
          <p:nvGrpSpPr>
            <p:cNvPr name="Group 21" id="21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4" id="24"/>
            <p:cNvSpPr txBox="true"/>
            <p:nvPr/>
          </p:nvSpPr>
          <p:spPr>
            <a:xfrm rot="0">
              <a:off x="794360" y="-17736"/>
              <a:ext cx="5303310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SPORTS AT 39.56%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8528842" y="5811540"/>
            <a:ext cx="4573253" cy="389240"/>
            <a:chOff x="0" y="0"/>
            <a:chExt cx="6097670" cy="518986"/>
          </a:xfrm>
        </p:grpSpPr>
        <p:grpSp>
          <p:nvGrpSpPr>
            <p:cNvPr name="Group 26" id="26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27" id="27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28" id="28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29" id="29"/>
            <p:cNvSpPr txBox="true"/>
            <p:nvPr/>
          </p:nvSpPr>
          <p:spPr>
            <a:xfrm rot="0">
              <a:off x="794360" y="-17736"/>
              <a:ext cx="5303310" cy="536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MUSIC AT 18.97%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8528842" y="6594598"/>
            <a:ext cx="4573253" cy="817865"/>
            <a:chOff x="0" y="0"/>
            <a:chExt cx="6097670" cy="1090486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0"/>
              <a:ext cx="518986" cy="518986"/>
              <a:chOff x="0" y="0"/>
              <a:chExt cx="812800" cy="81280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76200" y="47625"/>
                <a:ext cx="660400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34" id="34"/>
            <p:cNvSpPr txBox="true"/>
            <p:nvPr/>
          </p:nvSpPr>
          <p:spPr>
            <a:xfrm rot="0">
              <a:off x="794360" y="-17736"/>
              <a:ext cx="5303310" cy="11082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06"/>
                </a:lnSpc>
              </a:pPr>
              <a:r>
                <a:rPr lang="en-US" sz="2433" spc="155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CARTOONS  AT 14.97%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136487" y="3435504"/>
            <a:ext cx="10015027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INTERESTING FACTS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-2129469" y="5771399"/>
            <a:ext cx="6665347" cy="666534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4906" t="0" r="-24906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7" id="17"/>
          <p:cNvGrpSpPr/>
          <p:nvPr/>
        </p:nvGrpSpPr>
        <p:grpSpPr>
          <a:xfrm rot="0">
            <a:off x="14593775" y="-294271"/>
            <a:ext cx="5765358" cy="5765358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4906" t="0" r="-24906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19" id="19"/>
          <p:cNvSpPr txBox="true"/>
          <p:nvPr/>
        </p:nvSpPr>
        <p:spPr>
          <a:xfrm rot="0">
            <a:off x="4332254" y="5518444"/>
            <a:ext cx="9940049" cy="2161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86"/>
              </a:lnSpc>
            </a:pPr>
            <a:r>
              <a:rPr lang="en-US" b="true" sz="4133" spc="26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Most Viewed Channel is</a:t>
            </a:r>
          </a:p>
          <a:p>
            <a:pPr algn="ctr">
              <a:lnSpc>
                <a:spcPts val="5786"/>
              </a:lnSpc>
            </a:pPr>
            <a:r>
              <a:rPr lang="en-US" b="true" sz="4133" spc="264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“Super Sports Live Events “ Watched at Afternoon Events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880848" y="6923469"/>
            <a:ext cx="7516766" cy="7516766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632325" y="3991761"/>
            <a:ext cx="5765358" cy="5765358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13" id="13"/>
          <p:cNvGrpSpPr/>
          <p:nvPr/>
        </p:nvGrpSpPr>
        <p:grpSpPr>
          <a:xfrm rot="0">
            <a:off x="1530629" y="5719175"/>
            <a:ext cx="389240" cy="38924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530629" y="2564442"/>
            <a:ext cx="7038635" cy="28691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LEAST CHANNEL VIEWED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26399" y="5693967"/>
            <a:ext cx="7754449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Its Sad to say but the Bottom 3 :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3515004" y="-2298581"/>
            <a:ext cx="5765358" cy="5765358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24906" r="0" b="-24906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grpSp>
        <p:nvGrpSpPr>
          <p:cNvPr name="Group 20" id="20"/>
          <p:cNvGrpSpPr/>
          <p:nvPr/>
        </p:nvGrpSpPr>
        <p:grpSpPr>
          <a:xfrm rot="0">
            <a:off x="16902858" y="4430615"/>
            <a:ext cx="712885" cy="712885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330158" y="6643403"/>
            <a:ext cx="7754449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Live on SuperSport at 0.02% 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814815" y="7591251"/>
            <a:ext cx="7754449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Wimbledon  at 0.03%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30629" y="8539099"/>
            <a:ext cx="7754449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MK Channnel 0.3%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837583" y="1599948"/>
            <a:ext cx="399568" cy="39956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025019" y="1754012"/>
            <a:ext cx="14237963" cy="1438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VIEWERSHIP TREND &amp; HABITS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3282955" y="4049544"/>
            <a:ext cx="11722091" cy="1289895"/>
            <a:chOff x="0" y="0"/>
            <a:chExt cx="15629455" cy="1719859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870778" cy="676351"/>
              <a:chOff x="0" y="0"/>
              <a:chExt cx="1046452" cy="8128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1046452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1046452">
                    <a:moveTo>
                      <a:pt x="523226" y="0"/>
                    </a:moveTo>
                    <a:cubicBezTo>
                      <a:pt x="234256" y="0"/>
                      <a:pt x="0" y="181951"/>
                      <a:pt x="0" y="406400"/>
                    </a:cubicBezTo>
                    <a:cubicBezTo>
                      <a:pt x="0" y="630849"/>
                      <a:pt x="234256" y="812800"/>
                      <a:pt x="523226" y="812800"/>
                    </a:cubicBezTo>
                    <a:cubicBezTo>
                      <a:pt x="812196" y="812800"/>
                      <a:pt x="1046452" y="630849"/>
                      <a:pt x="1046452" y="406400"/>
                    </a:cubicBezTo>
                    <a:cubicBezTo>
                      <a:pt x="1046452" y="181951"/>
                      <a:pt x="812196" y="0"/>
                      <a:pt x="523226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98105" y="47625"/>
                <a:ext cx="850242" cy="6889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799"/>
                  </a:lnSpc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1332812" y="-27723"/>
              <a:ext cx="9274836" cy="7040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39"/>
                </a:lnSpc>
              </a:pPr>
              <a:r>
                <a:rPr lang="en-US" sz="3170" spc="202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Popular viewer Time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062400"/>
              <a:ext cx="15629455" cy="6574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430"/>
                </a:lnSpc>
                <a:spcBef>
                  <a:spcPct val="0"/>
                </a:spcBef>
              </a:pPr>
              <a:r>
                <a:rPr lang="en-US" sz="2606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Viewers Tune in and watch sports in the Morning  Between 07:00 - 11:59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3390112" y="6196689"/>
            <a:ext cx="11722091" cy="1296346"/>
            <a:chOff x="0" y="0"/>
            <a:chExt cx="15629455" cy="1728462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870778" cy="679733"/>
              <a:chOff x="0" y="0"/>
              <a:chExt cx="1041244" cy="812800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041244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1041244">
                    <a:moveTo>
                      <a:pt x="520622" y="0"/>
                    </a:moveTo>
                    <a:cubicBezTo>
                      <a:pt x="233090" y="0"/>
                      <a:pt x="0" y="181951"/>
                      <a:pt x="0" y="406400"/>
                    </a:cubicBezTo>
                    <a:cubicBezTo>
                      <a:pt x="0" y="630849"/>
                      <a:pt x="233090" y="812800"/>
                      <a:pt x="520622" y="812800"/>
                    </a:cubicBezTo>
                    <a:cubicBezTo>
                      <a:pt x="808154" y="812800"/>
                      <a:pt x="1041244" y="630849"/>
                      <a:pt x="1041244" y="406400"/>
                    </a:cubicBezTo>
                    <a:cubicBezTo>
                      <a:pt x="1041244" y="181951"/>
                      <a:pt x="808154" y="0"/>
                      <a:pt x="520622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DC0E20">
                      <a:alpha val="100000"/>
                    </a:srgbClr>
                  </a:gs>
                  <a:gs pos="100000">
                    <a:srgbClr val="FF4454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97617" y="38100"/>
                <a:ext cx="846011" cy="69850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800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1332812" y="-27529"/>
              <a:ext cx="7357043" cy="7072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61"/>
                </a:lnSpc>
              </a:pPr>
              <a:r>
                <a:rPr lang="en-US" sz="3186" spc="203" b="true">
                  <a:solidFill>
                    <a:srgbClr val="FFFFFF"/>
                  </a:solidFill>
                  <a:latin typeface="Montserrat Bold"/>
                  <a:ea typeface="Montserrat Bold"/>
                  <a:cs typeface="Montserrat Bold"/>
                  <a:sym typeface="Montserrat Bold"/>
                </a:rPr>
                <a:t>Duration Hours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1068381"/>
              <a:ext cx="15629455" cy="6600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453"/>
                </a:lnSpc>
                <a:spcBef>
                  <a:spcPct val="0"/>
                </a:spcBef>
              </a:pPr>
              <a:r>
                <a:rPr lang="en-US" sz="2619">
                  <a:solidFill>
                    <a:srgbClr val="FFFFFF">
                      <a:alpha val="80000"/>
                    </a:srgbClr>
                  </a:solidFill>
                  <a:latin typeface="Open Sans"/>
                  <a:ea typeface="Open Sans"/>
                  <a:cs typeface="Open Sans"/>
                  <a:sym typeface="Open Sans"/>
                </a:rPr>
                <a:t>26% of that segment is in the Morning Hours for a total of  2679 Hours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3" id="2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26" id="2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222949" y="8925787"/>
            <a:ext cx="3086100" cy="308610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1357611" y="-1286368"/>
            <a:ext cx="3086100" cy="30861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43479" y="690861"/>
            <a:ext cx="1191540" cy="119154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5724263" y="1135856"/>
            <a:ext cx="997371" cy="997371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497154" y="4868545"/>
            <a:ext cx="389240" cy="389240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DC0E20">
                    <a:alpha val="100000"/>
                  </a:srgbClr>
                </a:gs>
                <a:gs pos="100000">
                  <a:srgbClr val="FF4454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-1357611" y="2222198"/>
            <a:ext cx="9789689" cy="9789689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0" t="0" r="-49812" b="0"/>
              </a:stretch>
            </a:blipFill>
            <a:ln w="1714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19" id="19"/>
          <p:cNvSpPr txBox="true"/>
          <p:nvPr/>
        </p:nvSpPr>
        <p:spPr>
          <a:xfrm rot="0">
            <a:off x="9497154" y="3067340"/>
            <a:ext cx="6111618" cy="14392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275"/>
              </a:lnSpc>
            </a:pPr>
            <a:r>
              <a:rPr lang="en-US" sz="9396">
                <a:solidFill>
                  <a:srgbClr val="FF4454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092925" y="4843336"/>
            <a:ext cx="5515848" cy="4144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6"/>
              </a:lnSpc>
            </a:pPr>
            <a:r>
              <a:rPr lang="en-US" sz="2433" spc="155" b="true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 did we Learn?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497154" y="5748983"/>
            <a:ext cx="6986401" cy="1263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00"/>
              </a:lnSpc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Sports channels especially “SuperSport Live Events should be heavily marketed </a:t>
            </a:r>
          </a:p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9497154" y="7082640"/>
            <a:ext cx="6986401" cy="835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400"/>
              </a:lnSpc>
              <a:spcBef>
                <a:spcPct val="0"/>
              </a:spcBef>
            </a:pPr>
            <a:r>
              <a:rPr lang="en-US" sz="200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  <a:cs typeface="Open Sans"/>
                <a:sym typeface="Open Sans"/>
              </a:rPr>
              <a:t>Its seems that the viewers like watching sport during the Morning and or Afternoon events.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DAGnEQe9x4U</dc:identifier>
  <dcterms:modified xsi:type="dcterms:W3CDTF">2011-08-01T06:04:30Z</dcterms:modified>
  <cp:revision>1</cp:revision>
  <dc:title>Bright TV VIEWERSHIP</dc:title>
</cp:coreProperties>
</file>

<file path=docProps/thumbnail.jpeg>
</file>